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60" r:id="rId3"/>
    <p:sldId id="278" r:id="rId4"/>
    <p:sldId id="279" r:id="rId5"/>
    <p:sldId id="287" r:id="rId6"/>
    <p:sldId id="285" r:id="rId7"/>
    <p:sldId id="280" r:id="rId8"/>
    <p:sldId id="281" r:id="rId9"/>
    <p:sldId id="286" r:id="rId10"/>
    <p:sldId id="284" r:id="rId11"/>
    <p:sldId id="269" r:id="rId12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56" autoAdjust="0"/>
    <p:restoredTop sz="94280" autoAdjust="0"/>
  </p:normalViewPr>
  <p:slideViewPr>
    <p:cSldViewPr snapToGrid="0">
      <p:cViewPr varScale="1">
        <p:scale>
          <a:sx n="65" d="100"/>
          <a:sy n="65" d="100"/>
        </p:scale>
        <p:origin x="636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03519-BD63-401C-AAFC-050C40014D79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755C9D-7F69-4E24-B9D9-CAA92FE8D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531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dirty="0"/>
              <a:t>2016-09-03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4D060-45C7-46E7-824A-A6B066B03E40}" type="slidenum">
              <a:rPr lang="en-US" smtClean="0"/>
              <a:t>1</a:t>
            </a:fld>
            <a:endParaRPr lang="en-US" dirty="0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1163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dirty="0"/>
              <a:t>2016-09-03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4848993-2CB4-4D7A-A4F5-FA5AC6DE72BF}" type="slidenum">
              <a:rPr lang="en-US" smtClean="0"/>
              <a:t>11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26315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9B66-DB77-48DA-A5BB-3E9F8174BE0A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6EA42-D60D-484F-B25D-3E95A1A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173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9B66-DB77-48DA-A5BB-3E9F8174BE0A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6EA42-D60D-484F-B25D-3E95A1A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658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9B66-DB77-48DA-A5BB-3E9F8174BE0A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6EA42-D60D-484F-B25D-3E95A1A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1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12140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9B66-DB77-48DA-A5BB-3E9F8174BE0A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6EA42-D60D-484F-B25D-3E95A1A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36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9B66-DB77-48DA-A5BB-3E9F8174BE0A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6EA42-D60D-484F-B25D-3E95A1A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867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9B66-DB77-48DA-A5BB-3E9F8174BE0A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6EA42-D60D-484F-B25D-3E95A1A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816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9B66-DB77-48DA-A5BB-3E9F8174BE0A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6EA42-D60D-484F-B25D-3E95A1A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240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9B66-DB77-48DA-A5BB-3E9F8174BE0A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6EA42-D60D-484F-B25D-3E95A1A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106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9B66-DB77-48DA-A5BB-3E9F8174BE0A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6EA42-D60D-484F-B25D-3E95A1A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947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9B66-DB77-48DA-A5BB-3E9F8174BE0A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6EA42-D60D-484F-B25D-3E95A1A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332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9B66-DB77-48DA-A5BB-3E9F8174BE0A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6EA42-D60D-484F-B25D-3E95A1A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711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409B66-DB77-48DA-A5BB-3E9F8174BE0A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6EA42-D60D-484F-B25D-3E95A1A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239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Policy Framework Annex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  <a:p>
            <a:r>
              <a:rPr lang="en-US" sz="2800"/>
              <a:t>S2-175434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8528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4F72389-4C20-445F-889F-C30E0A0DF3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1870867"/>
              </p:ext>
            </p:extLst>
          </p:nvPr>
        </p:nvGraphicFramePr>
        <p:xfrm>
          <a:off x="318053" y="2081767"/>
          <a:ext cx="11754678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1080">
                  <a:extLst>
                    <a:ext uri="{9D8B030D-6E8A-4147-A177-3AD203B41FA5}">
                      <a16:colId xmlns:a16="http://schemas.microsoft.com/office/drawing/2014/main" val="1272070582"/>
                    </a:ext>
                  </a:extLst>
                </a:gridCol>
                <a:gridCol w="3164120">
                  <a:extLst>
                    <a:ext uri="{9D8B030D-6E8A-4147-A177-3AD203B41FA5}">
                      <a16:colId xmlns:a16="http://schemas.microsoft.com/office/drawing/2014/main" val="2641906021"/>
                    </a:ext>
                  </a:extLst>
                </a:gridCol>
                <a:gridCol w="4439478">
                  <a:extLst>
                    <a:ext uri="{9D8B030D-6E8A-4147-A177-3AD203B41FA5}">
                      <a16:colId xmlns:a16="http://schemas.microsoft.com/office/drawing/2014/main" val="2951584671"/>
                    </a:ext>
                  </a:extLst>
                </a:gridCol>
              </a:tblGrid>
              <a:tr h="315106">
                <a:tc>
                  <a:txBody>
                    <a:bodyPr/>
                    <a:lstStyle/>
                    <a:p>
                      <a:r>
                        <a:rPr lang="en-US" sz="2400" b="1" dirty="0"/>
                        <a:t>Annex in 23.501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New clause 23.203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23.502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223005"/>
                  </a:ext>
                </a:extLst>
              </a:tr>
              <a:tr h="315106">
                <a:tc>
                  <a:txBody>
                    <a:bodyPr/>
                    <a:lstStyle/>
                    <a:p>
                      <a:r>
                        <a:rPr lang="en-US" sz="2400" b="0" dirty="0"/>
                        <a:t>A.4 UE Context Procedures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Policy Framework procedures for UE Context are in 23.502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(De-)Registration procedures include transfer of AMC Rules from PCF to AMF and then to RAN and UE.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Generic UE configuration procedures include transfer of URSP Policies from PCF to AMF and then to the UE</a:t>
                      </a:r>
                      <a:endParaRPr lang="en-US" sz="2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4408961"/>
                  </a:ext>
                </a:extLst>
              </a:tr>
            </a:tbl>
          </a:graphicData>
        </a:graphic>
      </p:graphicFrame>
      <p:sp>
        <p:nvSpPr>
          <p:cNvPr id="7" name="Title 2">
            <a:extLst>
              <a:ext uri="{FF2B5EF4-FFF2-40B4-BE49-F238E27FC236}">
                <a16:creationId xmlns:a16="http://schemas.microsoft.com/office/drawing/2014/main" id="{4DE75CB4-2E97-498A-AF05-64A1CC97E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5" y="584268"/>
            <a:ext cx="9992784" cy="1085371"/>
          </a:xfrm>
        </p:spPr>
        <p:txBody>
          <a:bodyPr>
            <a:normAutofit fontScale="90000"/>
          </a:bodyPr>
          <a:lstStyle/>
          <a:p>
            <a:r>
              <a:rPr lang="en-US" dirty="0"/>
              <a:t>Distribution of the </a:t>
            </a:r>
            <a:r>
              <a:rPr lang="en-US" dirty="0">
                <a:solidFill>
                  <a:srgbClr val="0070C0"/>
                </a:solidFill>
              </a:rPr>
              <a:t>Policy Framework Procedures </a:t>
            </a:r>
            <a:r>
              <a:rPr lang="en-US" dirty="0"/>
              <a:t>of Annex Policy Framework into 23.203 and 23.502</a:t>
            </a:r>
          </a:p>
        </p:txBody>
      </p:sp>
    </p:spTree>
    <p:extLst>
      <p:ext uri="{BB962C8B-B14F-4D97-AF65-F5344CB8AC3E}">
        <p14:creationId xmlns:p14="http://schemas.microsoft.com/office/powerpoint/2010/main" val="40741921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495200"/>
            <a:ext cx="11135785" cy="4706817"/>
          </a:xfrm>
        </p:spPr>
        <p:txBody>
          <a:bodyPr>
            <a:noAutofit/>
          </a:bodyPr>
          <a:lstStyle/>
          <a:p>
            <a:r>
              <a:rPr lang="en-US" dirty="0"/>
              <a:t>Criteria followed: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800" dirty="0"/>
              <a:t>Describe the Policy Framework features in only one TS </a:t>
            </a:r>
          </a:p>
          <a:p>
            <a:pPr lvl="2"/>
            <a:r>
              <a:rPr lang="en-US" sz="2800" dirty="0"/>
              <a:t>Reason is that there may be dependencies between each feature in this release (e.g. event reporting) or in future releases that may be more complex to describe when distributed.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800" dirty="0"/>
              <a:t>Reduce the description of the Policy Framework so that normative text is not duplicated.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800" dirty="0"/>
              <a:t>Policy Framework may evolve with 5G specific functionality so that an Annex in 23.203 is not feasible.</a:t>
            </a:r>
          </a:p>
          <a:p>
            <a:pPr marL="914400" lvl="2" indent="0">
              <a:buNone/>
            </a:pPr>
            <a:endParaRPr lang="en-US" sz="2800" dirty="0"/>
          </a:p>
          <a:p>
            <a:pPr lvl="1"/>
            <a:endParaRPr lang="en-US" sz="2800" dirty="0"/>
          </a:p>
          <a:p>
            <a:pPr lvl="1"/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Distribution of the Policy Framework in 23.501 Annex into 23.203, 23.501 and 23.502 (1)</a:t>
            </a:r>
          </a:p>
        </p:txBody>
      </p:sp>
    </p:spTree>
    <p:extLst>
      <p:ext uri="{BB962C8B-B14F-4D97-AF65-F5344CB8AC3E}">
        <p14:creationId xmlns:p14="http://schemas.microsoft.com/office/powerpoint/2010/main" val="2629510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23E27B5-783D-4BAD-BB8A-55331BDB86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167" y="1799999"/>
            <a:ext cx="11135785" cy="4932105"/>
          </a:xfrm>
        </p:spPr>
        <p:txBody>
          <a:bodyPr>
            <a:normAutofit fontScale="77500" lnSpcReduction="20000"/>
          </a:bodyPr>
          <a:lstStyle/>
          <a:p>
            <a:r>
              <a:rPr lang="en-US" sz="3800" dirty="0"/>
              <a:t>The full context of Annex A is moved to 23.203 new clause in the main body.</a:t>
            </a:r>
          </a:p>
          <a:p>
            <a:r>
              <a:rPr lang="en-US" sz="3800" dirty="0"/>
              <a:t>The Policy Framework Requirements moved to 23.203</a:t>
            </a:r>
          </a:p>
          <a:p>
            <a:r>
              <a:rPr lang="en-US" sz="3800" dirty="0"/>
              <a:t>The Policy Framework Architecture moved to 23.203.</a:t>
            </a:r>
          </a:p>
          <a:p>
            <a:r>
              <a:rPr lang="en-US" sz="3800" dirty="0"/>
              <a:t>The Policy Framework Features:</a:t>
            </a:r>
          </a:p>
          <a:p>
            <a:pPr lvl="1"/>
            <a:r>
              <a:rPr lang="en-US" sz="3800" dirty="0"/>
              <a:t>Common for PCC and Policy Framework are described in 23.203.</a:t>
            </a:r>
          </a:p>
          <a:p>
            <a:pPr lvl="1"/>
            <a:r>
              <a:rPr lang="en-US" sz="3800" dirty="0"/>
              <a:t>Policy Framework specific are described in 23.501.</a:t>
            </a:r>
          </a:p>
          <a:p>
            <a:r>
              <a:rPr lang="en-US" sz="3800" dirty="0"/>
              <a:t>PCC Rules, AMC information, UE Policies, Policy PDU session information, event triggers are described in 23.203.</a:t>
            </a:r>
          </a:p>
          <a:p>
            <a:r>
              <a:rPr lang="en-US" sz="3800" dirty="0"/>
              <a:t>5G procedures in 23.502 are updated with Policy Framework specific information</a:t>
            </a:r>
            <a:r>
              <a:rPr lang="en-US" dirty="0"/>
              <a:t>.</a:t>
            </a:r>
          </a:p>
          <a:p>
            <a:pPr lvl="1"/>
            <a:endParaRPr lang="en-US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897BE513-8483-4770-94C3-B9BF172CD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Distribution of the Policy Framework in 23.501 Annex into 23.203, 23.501 and 23.502 (2)</a:t>
            </a:r>
          </a:p>
        </p:txBody>
      </p:sp>
    </p:spTree>
    <p:extLst>
      <p:ext uri="{BB962C8B-B14F-4D97-AF65-F5344CB8AC3E}">
        <p14:creationId xmlns:p14="http://schemas.microsoft.com/office/powerpoint/2010/main" val="229188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4F72389-4C20-445F-889F-C30E0A0DF3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4738442"/>
              </p:ext>
            </p:extLst>
          </p:nvPr>
        </p:nvGraphicFramePr>
        <p:xfrm>
          <a:off x="172277" y="1962503"/>
          <a:ext cx="11873949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9511">
                  <a:extLst>
                    <a:ext uri="{9D8B030D-6E8A-4147-A177-3AD203B41FA5}">
                      <a16:colId xmlns:a16="http://schemas.microsoft.com/office/drawing/2014/main" val="1272070582"/>
                    </a:ext>
                  </a:extLst>
                </a:gridCol>
                <a:gridCol w="5214128">
                  <a:extLst>
                    <a:ext uri="{9D8B030D-6E8A-4147-A177-3AD203B41FA5}">
                      <a16:colId xmlns:a16="http://schemas.microsoft.com/office/drawing/2014/main" val="2641906021"/>
                    </a:ext>
                  </a:extLst>
                </a:gridCol>
                <a:gridCol w="3750310">
                  <a:extLst>
                    <a:ext uri="{9D8B030D-6E8A-4147-A177-3AD203B41FA5}">
                      <a16:colId xmlns:a16="http://schemas.microsoft.com/office/drawing/2014/main" val="2951584671"/>
                    </a:ext>
                  </a:extLst>
                </a:gridCol>
              </a:tblGrid>
              <a:tr h="315106">
                <a:tc>
                  <a:txBody>
                    <a:bodyPr/>
                    <a:lstStyle/>
                    <a:p>
                      <a:r>
                        <a:rPr lang="en-US" sz="2400" b="1" dirty="0"/>
                        <a:t>Annex in 23.501N/A.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New clause 23.203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23.501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223005"/>
                  </a:ext>
                </a:extLst>
              </a:tr>
              <a:tr h="5438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/>
                        <a:t>A.1-</a:t>
                      </a:r>
                      <a:r>
                        <a:rPr lang="en-GB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level Policy requirements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X (full description)</a:t>
                      </a:r>
                    </a:p>
                    <a:p>
                      <a:r>
                        <a:rPr lang="en-US" sz="2400" dirty="0"/>
                        <a:t>Reference to PCC for common Policy and PCC requirements.</a:t>
                      </a:r>
                    </a:p>
                    <a:p>
                      <a:r>
                        <a:rPr lang="en-US" sz="2400" dirty="0"/>
                        <a:t>5G Policy requirements explicitly listed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N/A.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552853"/>
                  </a:ext>
                </a:extLst>
              </a:tr>
              <a:tr h="3151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/>
                        <a:t>A.2-Policy Reference architecture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(full description)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Reference to 23.203.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5192918"/>
                  </a:ext>
                </a:extLst>
              </a:tr>
              <a:tr h="3151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/>
                        <a:t>A.2.2-SBA Policy interfaces and Reference points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(Policy specifics)</a:t>
                      </a:r>
                    </a:p>
                    <a:p>
                      <a:r>
                        <a:rPr lang="en-US" sz="2400" dirty="0"/>
                        <a:t>Reference to 23.501 for those present in 5G reference architecture.</a:t>
                      </a:r>
                    </a:p>
                    <a:p>
                      <a:r>
                        <a:rPr lang="en-US" sz="2400" dirty="0"/>
                        <a:t>Full description of Policy specifics (e.g. </a:t>
                      </a:r>
                      <a:r>
                        <a:rPr lang="en-US" sz="2400" dirty="0" err="1"/>
                        <a:t>Nwda</a:t>
                      </a:r>
                      <a:r>
                        <a:rPr lang="en-US" sz="2400" dirty="0"/>
                        <a:t> or OCS interfaces)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 (not Policy specifics)</a:t>
                      </a:r>
                    </a:p>
                    <a:p>
                      <a:r>
                        <a:rPr lang="en-US" sz="2400" dirty="0"/>
                        <a:t>N25 added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093180"/>
                  </a:ext>
                </a:extLst>
              </a:tr>
            </a:tbl>
          </a:graphicData>
        </a:graphic>
      </p:graphicFrame>
      <p:sp>
        <p:nvSpPr>
          <p:cNvPr id="5" name="Title 2">
            <a:extLst>
              <a:ext uri="{FF2B5EF4-FFF2-40B4-BE49-F238E27FC236}">
                <a16:creationId xmlns:a16="http://schemas.microsoft.com/office/drawing/2014/main" id="{665C8BA6-DE36-4B7C-9A22-62E7F7B18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5" y="239714"/>
            <a:ext cx="10659900" cy="1085371"/>
          </a:xfrm>
        </p:spPr>
        <p:txBody>
          <a:bodyPr>
            <a:normAutofit fontScale="90000"/>
          </a:bodyPr>
          <a:lstStyle/>
          <a:p>
            <a:r>
              <a:rPr lang="en-US" dirty="0"/>
              <a:t>Distribution of the </a:t>
            </a:r>
            <a:r>
              <a:rPr lang="en-US" dirty="0">
                <a:solidFill>
                  <a:srgbClr val="0070C0"/>
                </a:solidFill>
              </a:rPr>
              <a:t>High level Policy requirements and Policy Reference Architecture </a:t>
            </a:r>
            <a:r>
              <a:rPr lang="en-US" dirty="0"/>
              <a:t>of Annex Policy Framework into 23.203 and 23.501 (1)</a:t>
            </a:r>
          </a:p>
        </p:txBody>
      </p:sp>
    </p:spTree>
    <p:extLst>
      <p:ext uri="{BB962C8B-B14F-4D97-AF65-F5344CB8AC3E}">
        <p14:creationId xmlns:p14="http://schemas.microsoft.com/office/powerpoint/2010/main" val="1590997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4F72389-4C20-445F-889F-C30E0A0DF3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1752760"/>
              </p:ext>
            </p:extLst>
          </p:nvPr>
        </p:nvGraphicFramePr>
        <p:xfrm>
          <a:off x="251790" y="2002255"/>
          <a:ext cx="11449880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6784">
                  <a:extLst>
                    <a:ext uri="{9D8B030D-6E8A-4147-A177-3AD203B41FA5}">
                      <a16:colId xmlns:a16="http://schemas.microsoft.com/office/drawing/2014/main" val="1272070582"/>
                    </a:ext>
                  </a:extLst>
                </a:gridCol>
                <a:gridCol w="4586725">
                  <a:extLst>
                    <a:ext uri="{9D8B030D-6E8A-4147-A177-3AD203B41FA5}">
                      <a16:colId xmlns:a16="http://schemas.microsoft.com/office/drawing/2014/main" val="2641906021"/>
                    </a:ext>
                  </a:extLst>
                </a:gridCol>
                <a:gridCol w="3616371">
                  <a:extLst>
                    <a:ext uri="{9D8B030D-6E8A-4147-A177-3AD203B41FA5}">
                      <a16:colId xmlns:a16="http://schemas.microsoft.com/office/drawing/2014/main" val="2951584671"/>
                    </a:ext>
                  </a:extLst>
                </a:gridCol>
              </a:tblGrid>
              <a:tr h="315106">
                <a:tc>
                  <a:txBody>
                    <a:bodyPr/>
                    <a:lstStyle/>
                    <a:p>
                      <a:r>
                        <a:rPr lang="en-US" sz="2800" b="1" dirty="0"/>
                        <a:t>Annex in 23.501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New clause 23.203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23.501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223005"/>
                  </a:ext>
                </a:extLst>
              </a:tr>
              <a:tr h="3151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A.3.1.3.1-Distribution of the Policy Enforcement in SMF and UPF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(full description) </a:t>
                      </a:r>
                      <a:r>
                        <a:rPr lang="en-US" sz="2800" dirty="0"/>
                        <a:t>under Policy Reference Architecture.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This is to show at high level the PCEF distribution in 5GS.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UPF descriptions include Policy enforcement.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8122023"/>
                  </a:ext>
                </a:extLst>
              </a:tr>
              <a:tr h="3151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A.3.1.2-Distribution of enforcement of Policy Decisions.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/>
                        <a:t>X (full description).</a:t>
                      </a:r>
                    </a:p>
                    <a:p>
                      <a:r>
                        <a:rPr lang="en-US" sz="2800" dirty="0"/>
                        <a:t>This is to show policy enforcement in 5GS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7134488"/>
                  </a:ext>
                </a:extLst>
              </a:tr>
            </a:tbl>
          </a:graphicData>
        </a:graphic>
      </p:graphicFrame>
      <p:sp>
        <p:nvSpPr>
          <p:cNvPr id="5" name="Title 2">
            <a:extLst>
              <a:ext uri="{FF2B5EF4-FFF2-40B4-BE49-F238E27FC236}">
                <a16:creationId xmlns:a16="http://schemas.microsoft.com/office/drawing/2014/main" id="{665C8BA6-DE36-4B7C-9A22-62E7F7B18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5" y="239714"/>
            <a:ext cx="10659900" cy="1085371"/>
          </a:xfrm>
        </p:spPr>
        <p:txBody>
          <a:bodyPr>
            <a:normAutofit fontScale="90000"/>
          </a:bodyPr>
          <a:lstStyle/>
          <a:p>
            <a:r>
              <a:rPr lang="en-US" dirty="0"/>
              <a:t>Distribution of the </a:t>
            </a:r>
            <a:r>
              <a:rPr lang="en-US" dirty="0">
                <a:solidFill>
                  <a:srgbClr val="0070C0"/>
                </a:solidFill>
              </a:rPr>
              <a:t>High level Policy requirements and Policy Reference Architecture </a:t>
            </a:r>
            <a:r>
              <a:rPr lang="en-US" dirty="0"/>
              <a:t>of Annex Policy Framework into 23.203 and 23.501 (2)</a:t>
            </a:r>
          </a:p>
        </p:txBody>
      </p:sp>
    </p:spTree>
    <p:extLst>
      <p:ext uri="{BB962C8B-B14F-4D97-AF65-F5344CB8AC3E}">
        <p14:creationId xmlns:p14="http://schemas.microsoft.com/office/powerpoint/2010/main" val="2254182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4F72389-4C20-445F-889F-C30E0A0DF3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578244"/>
              </p:ext>
            </p:extLst>
          </p:nvPr>
        </p:nvGraphicFramePr>
        <p:xfrm>
          <a:off x="581644" y="1511922"/>
          <a:ext cx="11318808" cy="50019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4526">
                  <a:extLst>
                    <a:ext uri="{9D8B030D-6E8A-4147-A177-3AD203B41FA5}">
                      <a16:colId xmlns:a16="http://schemas.microsoft.com/office/drawing/2014/main" val="3008968120"/>
                    </a:ext>
                  </a:extLst>
                </a:gridCol>
                <a:gridCol w="5019534">
                  <a:extLst>
                    <a:ext uri="{9D8B030D-6E8A-4147-A177-3AD203B41FA5}">
                      <a16:colId xmlns:a16="http://schemas.microsoft.com/office/drawing/2014/main" val="2641906021"/>
                    </a:ext>
                  </a:extLst>
                </a:gridCol>
                <a:gridCol w="3034748">
                  <a:extLst>
                    <a:ext uri="{9D8B030D-6E8A-4147-A177-3AD203B41FA5}">
                      <a16:colId xmlns:a16="http://schemas.microsoft.com/office/drawing/2014/main" val="2951584671"/>
                    </a:ext>
                  </a:extLst>
                </a:gridCol>
              </a:tblGrid>
              <a:tr h="460472">
                <a:tc>
                  <a:txBody>
                    <a:bodyPr/>
                    <a:lstStyle/>
                    <a:p>
                      <a:r>
                        <a:rPr lang="en-US" sz="2000" b="1" dirty="0"/>
                        <a:t>Annex in 23.501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New clause 23.203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23.501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223005"/>
                  </a:ext>
                </a:extLst>
              </a:tr>
              <a:tr h="795361">
                <a:tc>
                  <a:txBody>
                    <a:bodyPr/>
                    <a:lstStyle/>
                    <a:p>
                      <a:r>
                        <a:rPr lang="en-GB" sz="20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A.3.1.6 UE Access and Mobility Management Control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(Description of PCF to AMF info sent)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AMC rule and operation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(Complete Feature)</a:t>
                      </a:r>
                    </a:p>
                    <a:p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Feature description including PCF to AMF to UE interaction to provide AMC Rules.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5537854"/>
                  </a:ext>
                </a:extLst>
              </a:tr>
              <a:tr h="460472">
                <a:tc>
                  <a:txBody>
                    <a:bodyPr/>
                    <a:lstStyle/>
                    <a:p>
                      <a:r>
                        <a:rPr lang="en-GB" sz="20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A.3.1.8 </a:t>
                      </a:r>
                      <a:r>
                        <a:rPr lang="en-US" sz="2000" b="1" dirty="0"/>
                        <a:t>UE Policy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(Description of PCF to AMF info. sent)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USRP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(Complete Feature)</a:t>
                      </a:r>
                    </a:p>
                    <a:p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Feature description including PCF to AMF to UE interaction to provide URSP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1617554"/>
                  </a:ext>
                </a:extLst>
              </a:tr>
              <a:tr h="795361">
                <a:tc>
                  <a:txBody>
                    <a:bodyPr/>
                    <a:lstStyle/>
                    <a:p>
                      <a:r>
                        <a:rPr lang="en-GB" sz="20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A.3.1.11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Traffic Steering Control Information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(Description of PCF to SM info. sent)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PCC Rule extensions to provide traffic steering control for 5G</a:t>
                      </a:r>
                    </a:p>
                    <a:p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(Complete Feature)</a:t>
                      </a:r>
                    </a:p>
                    <a:p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Feature description for AF influence in traffic routing incudes traffic steering control information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3113181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1914EF43-E736-4674-AD6F-8EA21F00D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5" y="239714"/>
            <a:ext cx="11136978" cy="1085371"/>
          </a:xfrm>
        </p:spPr>
        <p:txBody>
          <a:bodyPr>
            <a:normAutofit fontScale="90000"/>
          </a:bodyPr>
          <a:lstStyle/>
          <a:p>
            <a:r>
              <a:rPr lang="en-US" dirty="0"/>
              <a:t>Distribution of the </a:t>
            </a:r>
            <a:r>
              <a:rPr lang="en-US" dirty="0">
                <a:solidFill>
                  <a:srgbClr val="0070C0"/>
                </a:solidFill>
              </a:rPr>
              <a:t>Policy Framework 5G Features </a:t>
            </a:r>
            <a:r>
              <a:rPr lang="en-US" dirty="0"/>
              <a:t>described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in 23.501 Annex into 23.203 and 23.501</a:t>
            </a:r>
          </a:p>
        </p:txBody>
      </p:sp>
    </p:spTree>
    <p:extLst>
      <p:ext uri="{BB962C8B-B14F-4D97-AF65-F5344CB8AC3E}">
        <p14:creationId xmlns:p14="http://schemas.microsoft.com/office/powerpoint/2010/main" val="3938857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4F72389-4C20-445F-889F-C30E0A0DF3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7750684"/>
              </p:ext>
            </p:extLst>
          </p:nvPr>
        </p:nvGraphicFramePr>
        <p:xfrm>
          <a:off x="449124" y="1498668"/>
          <a:ext cx="11610356" cy="5215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98854">
                  <a:extLst>
                    <a:ext uri="{9D8B030D-6E8A-4147-A177-3AD203B41FA5}">
                      <a16:colId xmlns:a16="http://schemas.microsoft.com/office/drawing/2014/main" val="3008968120"/>
                    </a:ext>
                  </a:extLst>
                </a:gridCol>
                <a:gridCol w="4334008">
                  <a:extLst>
                    <a:ext uri="{9D8B030D-6E8A-4147-A177-3AD203B41FA5}">
                      <a16:colId xmlns:a16="http://schemas.microsoft.com/office/drawing/2014/main" val="2641906021"/>
                    </a:ext>
                  </a:extLst>
                </a:gridCol>
                <a:gridCol w="2577494">
                  <a:extLst>
                    <a:ext uri="{9D8B030D-6E8A-4147-A177-3AD203B41FA5}">
                      <a16:colId xmlns:a16="http://schemas.microsoft.com/office/drawing/2014/main" val="2951584671"/>
                    </a:ext>
                  </a:extLst>
                </a:gridCol>
              </a:tblGrid>
              <a:tr h="460472">
                <a:tc>
                  <a:txBody>
                    <a:bodyPr/>
                    <a:lstStyle/>
                    <a:p>
                      <a:r>
                        <a:rPr lang="en-US" sz="2400" b="1" dirty="0"/>
                        <a:t>Annex in 23.501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New clause 23.203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23.501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223005"/>
                  </a:ext>
                </a:extLst>
              </a:tr>
              <a:tr h="795361">
                <a:tc>
                  <a:txBody>
                    <a:bodyPr/>
                    <a:lstStyle/>
                    <a:p>
                      <a:r>
                        <a:rPr lang="en-GB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A.3.1.1 </a:t>
                      </a:r>
                      <a:r>
                        <a:rPr lang="en-US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Existing Policy Features, </a:t>
                      </a:r>
                      <a:r>
                        <a:rPr lang="en-US" sz="2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QoS</a:t>
                      </a:r>
                      <a:r>
                        <a:rPr lang="en-US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charging, Usage Monitoring, background traffic handling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/>
                        <a:t>X (Full description)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to description of PCC 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SM, </a:t>
                      </a:r>
                      <a:r>
                        <a:rPr lang="en-US" sz="2400" b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QoS</a:t>
                      </a:r>
                      <a:r>
                        <a:rPr lang="en-US" sz="2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include a reference to 23.203.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5537854"/>
                  </a:ext>
                </a:extLst>
              </a:tr>
              <a:tr h="795361">
                <a:tc>
                  <a:txBody>
                    <a:bodyPr/>
                    <a:lstStyle/>
                    <a:p>
                      <a:r>
                        <a:rPr lang="en-GB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A.3.1.13 </a:t>
                      </a:r>
                      <a:r>
                        <a:rPr lang="en-US" sz="2400" b="1" dirty="0"/>
                        <a:t>Session binding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/>
                        <a:t>X (Full description)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to description of PCC 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/>
                        <a:t>N/A</a:t>
                      </a:r>
                    </a:p>
                    <a:p>
                      <a:endParaRPr lang="en-US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7884371"/>
                  </a:ext>
                </a:extLst>
              </a:tr>
              <a:tr h="795361">
                <a:tc>
                  <a:txBody>
                    <a:bodyPr/>
                    <a:lstStyle/>
                    <a:p>
                      <a:r>
                        <a:rPr lang="en-GB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A.3.1.15 </a:t>
                      </a:r>
                      <a:r>
                        <a:rPr lang="en-US" sz="2400" b="1" dirty="0"/>
                        <a:t>Event triggers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/>
                        <a:t>X (Full description)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to description of PCC 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/>
                        <a:t>N/A</a:t>
                      </a:r>
                    </a:p>
                    <a:p>
                      <a:endParaRPr lang="en-US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157570"/>
                  </a:ext>
                </a:extLst>
              </a:tr>
              <a:tr h="795361">
                <a:tc>
                  <a:txBody>
                    <a:bodyPr/>
                    <a:lstStyle/>
                    <a:p>
                      <a:r>
                        <a:rPr lang="en-GB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A.3.1.9 Policy Control Subscription information management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/>
                        <a:t>X (Full description)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to description of PCC feature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N/A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3710923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1914EF43-E736-4674-AD6F-8EA21F00D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5" y="239714"/>
            <a:ext cx="11163482" cy="1085371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dirty="0"/>
              <a:t>Distribution of the </a:t>
            </a:r>
            <a:r>
              <a:rPr lang="en-US" dirty="0">
                <a:solidFill>
                  <a:srgbClr val="0070C0"/>
                </a:solidFill>
              </a:rPr>
              <a:t>common Policy Framework and PCC Features</a:t>
            </a:r>
            <a:r>
              <a:rPr lang="en-US" dirty="0"/>
              <a:t> in 23.501 Annex into 23.203, 23.501</a:t>
            </a:r>
          </a:p>
        </p:txBody>
      </p:sp>
    </p:spTree>
    <p:extLst>
      <p:ext uri="{BB962C8B-B14F-4D97-AF65-F5344CB8AC3E}">
        <p14:creationId xmlns:p14="http://schemas.microsoft.com/office/powerpoint/2010/main" val="14011014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4F72389-4C20-445F-889F-C30E0A0DF3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9270686"/>
              </p:ext>
            </p:extLst>
          </p:nvPr>
        </p:nvGraphicFramePr>
        <p:xfrm>
          <a:off x="318053" y="2081767"/>
          <a:ext cx="11754678" cy="432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1080">
                  <a:extLst>
                    <a:ext uri="{9D8B030D-6E8A-4147-A177-3AD203B41FA5}">
                      <a16:colId xmlns:a16="http://schemas.microsoft.com/office/drawing/2014/main" val="1272070582"/>
                    </a:ext>
                  </a:extLst>
                </a:gridCol>
                <a:gridCol w="3164120">
                  <a:extLst>
                    <a:ext uri="{9D8B030D-6E8A-4147-A177-3AD203B41FA5}">
                      <a16:colId xmlns:a16="http://schemas.microsoft.com/office/drawing/2014/main" val="2641906021"/>
                    </a:ext>
                  </a:extLst>
                </a:gridCol>
                <a:gridCol w="4439478">
                  <a:extLst>
                    <a:ext uri="{9D8B030D-6E8A-4147-A177-3AD203B41FA5}">
                      <a16:colId xmlns:a16="http://schemas.microsoft.com/office/drawing/2014/main" val="2951584671"/>
                    </a:ext>
                  </a:extLst>
                </a:gridCol>
              </a:tblGrid>
              <a:tr h="315106">
                <a:tc>
                  <a:txBody>
                    <a:bodyPr/>
                    <a:lstStyle/>
                    <a:p>
                      <a:r>
                        <a:rPr lang="en-US" sz="2000" b="1" dirty="0"/>
                        <a:t>Annex in 23.501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New clause 23.203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23.501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223005"/>
                  </a:ext>
                </a:extLst>
              </a:tr>
              <a:tr h="315106">
                <a:tc>
                  <a:txBody>
                    <a:bodyPr/>
                    <a:lstStyle/>
                    <a:p>
                      <a:r>
                        <a:rPr lang="en-US" sz="2000" b="1" dirty="0"/>
                        <a:t>A.3.1.3-Policy and charging control </a:t>
                      </a:r>
                    </a:p>
                    <a:p>
                      <a:r>
                        <a:rPr lang="en-US" sz="2000" b="1" dirty="0"/>
                        <a:t>(PCC Rules + PDN session info)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X (PCC Rule/PDN info)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PCC Rules and PDN session in 5G context described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X (PCC Rules used in Session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</a:rPr>
                        <a:t>Manag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.)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AF influence in traffic routing includes a reference to 23.203 for PCC Rule.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SMF behavior when PCC Rule with traffic routing is received.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4408961"/>
                  </a:ext>
                </a:extLst>
              </a:tr>
              <a:tr h="543881">
                <a:tc>
                  <a:txBody>
                    <a:bodyPr/>
                    <a:lstStyle/>
                    <a:p>
                      <a:r>
                        <a:rPr lang="en-US" sz="2000" b="1" dirty="0"/>
                        <a:t>A.3.1.6</a:t>
                      </a:r>
                    </a:p>
                    <a:p>
                      <a:r>
                        <a:rPr lang="en-US" sz="2000" b="1" dirty="0"/>
                        <a:t>Access and Mobility control </a:t>
                      </a:r>
                    </a:p>
                    <a:p>
                      <a:r>
                        <a:rPr lang="en-US" sz="2000" b="1" dirty="0"/>
                        <a:t>(AMC Rules)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X (AMC Rule)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AMC Rules and operations described.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X (AMC Rules used in Mobility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</a:rPr>
                        <a:t>Manag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.)</a:t>
                      </a:r>
                    </a:p>
                    <a:p>
                      <a:r>
                        <a:rPr lang="en-US" sz="2000" dirty="0"/>
                        <a:t>Management of Service Restrictions include a reference to AMC rule.</a:t>
                      </a:r>
                    </a:p>
                    <a:p>
                      <a:r>
                        <a:rPr lang="en-US" sz="2000" dirty="0"/>
                        <a:t>AMF behavior when AMC rule is received.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2079254"/>
                  </a:ext>
                </a:extLst>
              </a:tr>
              <a:tr h="543881">
                <a:tc>
                  <a:txBody>
                    <a:bodyPr/>
                    <a:lstStyle/>
                    <a:p>
                      <a:r>
                        <a:rPr lang="en-US" sz="2000" b="1" dirty="0"/>
                        <a:t>A.3.1.3 URSP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X (URSP)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/>
                        <a:t>USRP Context described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X (URSP used in 5G features)</a:t>
                      </a:r>
                    </a:p>
                    <a:p>
                      <a:r>
                        <a:rPr lang="en-US" sz="2000" dirty="0"/>
                        <a:t>AMF behavior when URSP is received.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1371094"/>
                  </a:ext>
                </a:extLst>
              </a:tr>
            </a:tbl>
          </a:graphicData>
        </a:graphic>
      </p:graphicFrame>
      <p:sp>
        <p:nvSpPr>
          <p:cNvPr id="7" name="Title 2">
            <a:extLst>
              <a:ext uri="{FF2B5EF4-FFF2-40B4-BE49-F238E27FC236}">
                <a16:creationId xmlns:a16="http://schemas.microsoft.com/office/drawing/2014/main" id="{4DE75CB4-2E97-498A-AF05-64A1CC97E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5" y="584268"/>
            <a:ext cx="10991204" cy="1085371"/>
          </a:xfrm>
        </p:spPr>
        <p:txBody>
          <a:bodyPr>
            <a:normAutofit fontScale="90000"/>
          </a:bodyPr>
          <a:lstStyle/>
          <a:p>
            <a:r>
              <a:rPr lang="en-US" dirty="0"/>
              <a:t>Distribution of the </a:t>
            </a:r>
            <a:r>
              <a:rPr lang="en-US" dirty="0">
                <a:solidFill>
                  <a:srgbClr val="0070C0"/>
                </a:solidFill>
              </a:rPr>
              <a:t>PCC Rules, AMC control information, UE Policies in</a:t>
            </a:r>
            <a:r>
              <a:rPr lang="en-US" dirty="0"/>
              <a:t> Annex Policy Framework into 23.203 and 23.501</a:t>
            </a:r>
          </a:p>
        </p:txBody>
      </p:sp>
    </p:spTree>
    <p:extLst>
      <p:ext uri="{BB962C8B-B14F-4D97-AF65-F5344CB8AC3E}">
        <p14:creationId xmlns:p14="http://schemas.microsoft.com/office/powerpoint/2010/main" val="978679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4F72389-4C20-445F-889F-C30E0A0DF3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8555015"/>
              </p:ext>
            </p:extLst>
          </p:nvPr>
        </p:nvGraphicFramePr>
        <p:xfrm>
          <a:off x="318053" y="2081767"/>
          <a:ext cx="11754678" cy="45672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1080">
                  <a:extLst>
                    <a:ext uri="{9D8B030D-6E8A-4147-A177-3AD203B41FA5}">
                      <a16:colId xmlns:a16="http://schemas.microsoft.com/office/drawing/2014/main" val="1272070582"/>
                    </a:ext>
                  </a:extLst>
                </a:gridCol>
                <a:gridCol w="3164120">
                  <a:extLst>
                    <a:ext uri="{9D8B030D-6E8A-4147-A177-3AD203B41FA5}">
                      <a16:colId xmlns:a16="http://schemas.microsoft.com/office/drawing/2014/main" val="2641906021"/>
                    </a:ext>
                  </a:extLst>
                </a:gridCol>
                <a:gridCol w="4439478">
                  <a:extLst>
                    <a:ext uri="{9D8B030D-6E8A-4147-A177-3AD203B41FA5}">
                      <a16:colId xmlns:a16="http://schemas.microsoft.com/office/drawing/2014/main" val="2951584671"/>
                    </a:ext>
                  </a:extLst>
                </a:gridCol>
              </a:tblGrid>
              <a:tr h="315106">
                <a:tc>
                  <a:txBody>
                    <a:bodyPr/>
                    <a:lstStyle/>
                    <a:p>
                      <a:r>
                        <a:rPr lang="en-US" sz="2400" b="0" dirty="0"/>
                        <a:t>Annex in 23.501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New clause 23.203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23.501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223005"/>
                  </a:ext>
                </a:extLst>
              </a:tr>
              <a:tr h="315106">
                <a:tc>
                  <a:txBody>
                    <a:bodyPr/>
                    <a:lstStyle/>
                    <a:p>
                      <a:r>
                        <a:rPr lang="en-US" sz="2400" b="0" dirty="0"/>
                        <a:t>A.3.1.4-Policy and charging control enforcement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X  (Included in the SMF)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X (SMF includes a reference to 23.203 for Policy and charging control enforcement)</a:t>
                      </a:r>
                      <a:endParaRPr lang="en-US" sz="2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4408961"/>
                  </a:ext>
                </a:extLst>
              </a:tr>
              <a:tr h="543881">
                <a:tc>
                  <a:txBody>
                    <a:bodyPr/>
                    <a:lstStyle/>
                    <a:p>
                      <a:r>
                        <a:rPr lang="en-US" sz="2400" b="0" dirty="0"/>
                        <a:t>A.3.1.5</a:t>
                      </a:r>
                    </a:p>
                    <a:p>
                      <a:r>
                        <a:rPr lang="en-US" sz="2400" b="0" dirty="0"/>
                        <a:t>Access and Mobility control enforcement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X  (Included in the AMF)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X (AMF includes a reference to 23.203 for AMC enforcement)</a:t>
                      </a:r>
                      <a:endParaRPr lang="en-US" sz="2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2079254"/>
                  </a:ext>
                </a:extLst>
              </a:tr>
              <a:tr h="543881">
                <a:tc>
                  <a:txBody>
                    <a:bodyPr/>
                    <a:lstStyle/>
                    <a:p>
                      <a:r>
                        <a:rPr lang="en-US" sz="2400" b="0" dirty="0"/>
                        <a:t>A.3.1.10 NWDAF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X (full NF description)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N/A</a:t>
                      </a:r>
                      <a:endParaRPr lang="en-US" sz="2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1371094"/>
                  </a:ext>
                </a:extLst>
              </a:tr>
              <a:tr h="543881">
                <a:tc>
                  <a:txBody>
                    <a:bodyPr/>
                    <a:lstStyle/>
                    <a:p>
                      <a:r>
                        <a:rPr lang="en-US" sz="2400" b="0" dirty="0"/>
                        <a:t>A.3.1.8 Description of PCF NF including roaming</a:t>
                      </a:r>
                    </a:p>
                    <a:p>
                      <a:r>
                        <a:rPr lang="en-US" sz="2400" b="0" dirty="0"/>
                        <a:t>Description of AF NF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X (full NF description)</a:t>
                      </a:r>
                      <a:endParaRPr lang="en-US" sz="2400" b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/>
                        <a:t>X (Reference to 23.203)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3704956"/>
                  </a:ext>
                </a:extLst>
              </a:tr>
            </a:tbl>
          </a:graphicData>
        </a:graphic>
      </p:graphicFrame>
      <p:sp>
        <p:nvSpPr>
          <p:cNvPr id="7" name="Title 2">
            <a:extLst>
              <a:ext uri="{FF2B5EF4-FFF2-40B4-BE49-F238E27FC236}">
                <a16:creationId xmlns:a16="http://schemas.microsoft.com/office/drawing/2014/main" id="{4DE75CB4-2E97-498A-AF05-64A1CC97E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5" y="584268"/>
            <a:ext cx="10991204" cy="1085371"/>
          </a:xfrm>
        </p:spPr>
        <p:txBody>
          <a:bodyPr>
            <a:normAutofit fontScale="90000"/>
          </a:bodyPr>
          <a:lstStyle/>
          <a:p>
            <a:r>
              <a:rPr lang="en-US" dirty="0"/>
              <a:t>Distribution of the </a:t>
            </a:r>
            <a:r>
              <a:rPr lang="en-US" dirty="0">
                <a:solidFill>
                  <a:srgbClr val="0070C0"/>
                </a:solidFill>
              </a:rPr>
              <a:t>NFs description </a:t>
            </a:r>
            <a:r>
              <a:rPr lang="en-US" dirty="0"/>
              <a:t>in Annex Policy Framework into 23.203 and 23.501</a:t>
            </a:r>
          </a:p>
        </p:txBody>
      </p:sp>
    </p:spTree>
    <p:extLst>
      <p:ext uri="{BB962C8B-B14F-4D97-AF65-F5344CB8AC3E}">
        <p14:creationId xmlns:p14="http://schemas.microsoft.com/office/powerpoint/2010/main" val="25624102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6187</TotalTime>
  <Words>1056</Words>
  <Application>Microsoft Office PowerPoint</Application>
  <PresentationFormat>Widescreen</PresentationFormat>
  <Paragraphs>147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Policy Framework Annex</vt:lpstr>
      <vt:lpstr>Distribution of the Policy Framework in 23.501 Annex into 23.203, 23.501 and 23.502 (1)</vt:lpstr>
      <vt:lpstr>Distribution of the Policy Framework in 23.501 Annex into 23.203, 23.501 and 23.502 (2)</vt:lpstr>
      <vt:lpstr>Distribution of the High level Policy requirements and Policy Reference Architecture of Annex Policy Framework into 23.203 and 23.501 (1)</vt:lpstr>
      <vt:lpstr>Distribution of the High level Policy requirements and Policy Reference Architecture of Annex Policy Framework into 23.203 and 23.501 (2)</vt:lpstr>
      <vt:lpstr>Distribution of the Policy Framework 5G Features described in 23.501 Annex into 23.203 and 23.501</vt:lpstr>
      <vt:lpstr>Distribution of the common Policy Framework and PCC Features in 23.501 Annex into 23.203, 23.501</vt:lpstr>
      <vt:lpstr>Distribution of the PCC Rules, AMC control information, UE Policies in Annex Policy Framework into 23.203 and 23.501</vt:lpstr>
      <vt:lpstr>Distribution of the NFs description in Annex Policy Framework into 23.203 and 23.501</vt:lpstr>
      <vt:lpstr>Distribution of the Policy Framework Procedures of Annex Policy Framework into 23.203 and 23.502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User4</dc:creator>
  <cp:lastModifiedBy>ER</cp:lastModifiedBy>
  <cp:revision>56</cp:revision>
  <dcterms:created xsi:type="dcterms:W3CDTF">2017-06-09T11:49:42Z</dcterms:created>
  <dcterms:modified xsi:type="dcterms:W3CDTF">2017-08-15T02:53:24Z</dcterms:modified>
</cp:coreProperties>
</file>